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0" d="100"/>
          <a:sy n="110" d="100"/>
        </p:scale>
        <p:origin x="-18" y="72"/>
      </p:cViewPr>
      <p:guideLst>
        <p:guide orient="horz" pos="175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256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296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344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5340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38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119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577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780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013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104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420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097EA-EA19-4607-878B-07A5D1AD3110}" type="datetimeFigureOut">
              <a:rPr lang="de-CH" smtClean="0"/>
              <a:t>25.03.2013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B4BF-FF4D-4572-A0BF-2081F29077E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531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/>
          <p:cNvGrpSpPr/>
          <p:nvPr/>
        </p:nvGrpSpPr>
        <p:grpSpPr>
          <a:xfrm>
            <a:off x="1908000" y="1628800"/>
            <a:ext cx="5328000" cy="3780000"/>
            <a:chOff x="1908000" y="1628800"/>
            <a:chExt cx="5328000" cy="3780000"/>
          </a:xfrm>
        </p:grpSpPr>
        <p:sp>
          <p:nvSpPr>
            <p:cNvPr id="4" name="Rechteck 3"/>
            <p:cNvSpPr>
              <a:spLocks/>
            </p:cNvSpPr>
            <p:nvPr/>
          </p:nvSpPr>
          <p:spPr>
            <a:xfrm>
              <a:off x="1908000" y="1628800"/>
              <a:ext cx="5328000" cy="3780000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rgbClr val="FF0000"/>
                  </a:solidFill>
                </a:rPr>
                <a:t>Unkontrolliert kann diese Pflanze die Natur </a:t>
              </a:r>
              <a:r>
                <a:rPr lang="de-CH" sz="1200" b="1" dirty="0" smtClean="0">
                  <a:solidFill>
                    <a:srgbClr val="FF0000"/>
                  </a:solidFill>
                </a:rPr>
                <a:t>gefährden</a:t>
              </a:r>
            </a:p>
            <a:p>
              <a:pPr algn="ctr"/>
              <a:r>
                <a:rPr lang="fr-CH" sz="1200" b="1" dirty="0" smtClean="0">
                  <a:solidFill>
                    <a:srgbClr val="FF0000"/>
                  </a:solidFill>
                </a:rPr>
                <a:t>Sans contrôle, cette espèce peut nuire à la nature</a:t>
              </a: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2" name="Gruppieren 1"/>
            <p:cNvGrpSpPr/>
            <p:nvPr/>
          </p:nvGrpSpPr>
          <p:grpSpPr>
            <a:xfrm>
              <a:off x="3347864" y="2708920"/>
              <a:ext cx="2592288" cy="2016869"/>
              <a:chOff x="3347864" y="2708275"/>
              <a:chExt cx="2592288" cy="2016869"/>
            </a:xfrm>
          </p:grpSpPr>
          <p:cxnSp>
            <p:nvCxnSpPr>
              <p:cNvPr id="6" name="Gerade Verbindung 5"/>
              <p:cNvCxnSpPr/>
              <p:nvPr/>
            </p:nvCxnSpPr>
            <p:spPr>
              <a:xfrm>
                <a:off x="4572000" y="2708920"/>
                <a:ext cx="0" cy="20162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Gerade Verbindung 10"/>
              <p:cNvCxnSpPr/>
              <p:nvPr/>
            </p:nvCxnSpPr>
            <p:spPr>
              <a:xfrm flipH="1">
                <a:off x="3347864" y="2708275"/>
                <a:ext cx="259228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hteck 14"/>
            <p:cNvSpPr/>
            <p:nvPr/>
          </p:nvSpPr>
          <p:spPr>
            <a:xfrm>
              <a:off x="3648157" y="1844824"/>
              <a:ext cx="19916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CH" sz="1400" b="1" dirty="0">
                  <a:latin typeface="+mj-lt"/>
                  <a:cs typeface="Arial" pitchFamily="34" charset="0"/>
                </a:rPr>
                <a:t>ACHTUNG / ATTENTION </a:t>
              </a:r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2313188" y="2781300"/>
              <a:ext cx="2258811" cy="1985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200" b="1" dirty="0"/>
                <a:t>Darf </a:t>
              </a:r>
              <a:r>
                <a:rPr lang="de-CH" sz="1200" b="1" dirty="0" smtClean="0"/>
                <a:t>nur unter Kontrolle im </a:t>
              </a:r>
              <a:r>
                <a:rPr lang="de-CH" sz="1200" b="1" dirty="0"/>
                <a:t/>
              </a:r>
              <a:br>
                <a:rPr lang="de-CH" sz="1200" b="1" dirty="0"/>
              </a:br>
              <a:r>
                <a:rPr lang="de-CH" sz="1200" b="1" dirty="0"/>
                <a:t>Siedlungsgebiet </a:t>
              </a:r>
              <a:r>
                <a:rPr lang="de-CH" sz="1200" b="1" dirty="0" smtClean="0"/>
                <a:t>wachsen</a:t>
              </a:r>
            </a:p>
            <a:p>
              <a:pPr>
                <a:spcBef>
                  <a:spcPts val="600"/>
                </a:spcBef>
              </a:pPr>
              <a:r>
                <a:rPr lang="de-CH" sz="1200" b="1" dirty="0" smtClean="0"/>
                <a:t>Bestände </a:t>
              </a:r>
              <a:r>
                <a:rPr lang="de-CH" sz="1200" b="1" dirty="0"/>
                <a:t>pflegen: zurückschneiden, Früchte und Samen entfernen</a:t>
              </a:r>
            </a:p>
            <a:p>
              <a:pPr>
                <a:spcBef>
                  <a:spcPts val="600"/>
                </a:spcBef>
              </a:pPr>
              <a:r>
                <a:rPr lang="de-CH" sz="1200" b="1" dirty="0"/>
                <a:t>Nicht selber kompostieren; Schnittgut über Grünabfuhr oder Kehrichtabfuhr </a:t>
              </a:r>
              <a:r>
                <a:rPr lang="de-CH" sz="1200" b="1" dirty="0" smtClean="0"/>
                <a:t>entsorgen</a:t>
              </a:r>
            </a:p>
            <a:p>
              <a:pPr>
                <a:spcBef>
                  <a:spcPts val="600"/>
                </a:spcBef>
              </a:pPr>
              <a:r>
                <a:rPr lang="de-CH" sz="1200" b="1" u="sng" dirty="0" smtClean="0"/>
                <a:t>www.infoflora.ch</a:t>
              </a:r>
              <a:r>
                <a:rPr lang="de-CH" sz="1200" b="1" dirty="0" smtClean="0"/>
                <a:t> / Neophyten</a:t>
              </a: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4698356" y="2781300"/>
              <a:ext cx="2321916" cy="1985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Planter seulement sous contrôle et dans les zones </a:t>
              </a:r>
              <a:r>
                <a:rPr lang="fr-FR" sz="1200" b="1" dirty="0" smtClean="0"/>
                <a:t>construites</a:t>
              </a:r>
              <a:endParaRPr lang="de-CH" sz="1200" b="1" dirty="0"/>
            </a:p>
            <a:p>
              <a:pPr>
                <a:spcBef>
                  <a:spcPts val="600"/>
                </a:spcBef>
              </a:pPr>
              <a:r>
                <a:rPr lang="fr-FR" sz="1200" b="1" dirty="0"/>
                <a:t>Entretenir les plantes: </a:t>
              </a:r>
              <a:r>
                <a:rPr lang="fr-FR" sz="1200" b="1" dirty="0" smtClean="0"/>
                <a:t/>
              </a:r>
              <a:br>
                <a:rPr lang="fr-FR" sz="1200" b="1" dirty="0" smtClean="0"/>
              </a:br>
              <a:r>
                <a:rPr lang="fr-FR" sz="1200" b="1" dirty="0" smtClean="0"/>
                <a:t>tailler</a:t>
              </a:r>
              <a:r>
                <a:rPr lang="fr-FR" sz="1200" b="1" dirty="0"/>
                <a:t>, ôter les fruits et les </a:t>
              </a:r>
              <a:r>
                <a:rPr lang="fr-FR" sz="1200" b="1" dirty="0" smtClean="0"/>
                <a:t/>
              </a:r>
              <a:br>
                <a:rPr lang="fr-FR" sz="1200" b="1" dirty="0" smtClean="0"/>
              </a:br>
              <a:r>
                <a:rPr lang="fr-FR" sz="1200" b="1" dirty="0" smtClean="0"/>
                <a:t>graines</a:t>
              </a:r>
              <a:endParaRPr lang="de-CH" sz="1200" b="1" dirty="0" smtClean="0"/>
            </a:p>
            <a:p>
              <a:pPr>
                <a:spcBef>
                  <a:spcPts val="600"/>
                </a:spcBef>
              </a:pPr>
              <a:r>
                <a:rPr lang="fr-FR" sz="1200" b="1" dirty="0"/>
                <a:t>Ne pas composter soi-même; éliminer avec les déchets verts ou les déchets ménagers </a:t>
              </a:r>
              <a:endParaRPr lang="fr-FR" sz="1200" b="1" dirty="0" smtClean="0"/>
            </a:p>
            <a:p>
              <a:pPr>
                <a:spcBef>
                  <a:spcPts val="600"/>
                </a:spcBef>
              </a:pPr>
              <a:r>
                <a:rPr lang="de-CH" sz="1200" b="1" u="sng" dirty="0" smtClean="0"/>
                <a:t>www.infoflora.ch</a:t>
              </a:r>
              <a:r>
                <a:rPr lang="de-CH" sz="1200" b="1" dirty="0" smtClean="0"/>
                <a:t> / </a:t>
              </a:r>
              <a:r>
                <a:rPr lang="fr-CH" sz="1200" b="1" dirty="0" smtClean="0"/>
                <a:t>Néophytes</a:t>
              </a:r>
              <a:endParaRPr lang="fr-CH" sz="1200" b="1" dirty="0"/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2303748" y="4869160"/>
              <a:ext cx="453650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100" b="1" dirty="0" smtClean="0"/>
                <a:t>(Art</a:t>
              </a:r>
              <a:r>
                <a:rPr lang="de-CH" sz="1100" b="1" dirty="0"/>
                <a:t>. 5 </a:t>
              </a:r>
              <a:r>
                <a:rPr lang="de-CH" sz="1100" b="1" dirty="0" smtClean="0"/>
                <a:t>Freisetzungsverordnung)</a:t>
              </a:r>
            </a:p>
            <a:p>
              <a:pPr algn="ctr"/>
              <a:r>
                <a:rPr lang="fr-FR" sz="1100" b="1" dirty="0" smtClean="0"/>
                <a:t>(Art. 5 Ordonnance sur la dissémination dans l’environnement)</a:t>
              </a:r>
              <a:endParaRPr lang="de-CH" sz="1100" b="1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2123728" y="1772816"/>
              <a:ext cx="180020" cy="1800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30044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/>
          <p:cNvGrpSpPr/>
          <p:nvPr/>
        </p:nvGrpSpPr>
        <p:grpSpPr>
          <a:xfrm>
            <a:off x="1908000" y="1628800"/>
            <a:ext cx="5328000" cy="3780000"/>
            <a:chOff x="1908000" y="1628800"/>
            <a:chExt cx="5328000" cy="3780000"/>
          </a:xfrm>
        </p:grpSpPr>
        <p:sp>
          <p:nvSpPr>
            <p:cNvPr id="4" name="Rechteck 3"/>
            <p:cNvSpPr>
              <a:spLocks/>
            </p:cNvSpPr>
            <p:nvPr/>
          </p:nvSpPr>
          <p:spPr>
            <a:xfrm>
              <a:off x="1908000" y="1628800"/>
              <a:ext cx="5328000" cy="3780000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b="1" dirty="0">
                  <a:solidFill>
                    <a:srgbClr val="FF0000"/>
                  </a:solidFill>
                </a:rPr>
                <a:t>Fuori controllo, questa specie può nuocere alla </a:t>
              </a:r>
              <a:r>
                <a:rPr lang="it-IT" sz="1200" b="1" dirty="0" smtClean="0">
                  <a:solidFill>
                    <a:srgbClr val="FF0000"/>
                  </a:solidFill>
                </a:rPr>
                <a:t>natura</a:t>
              </a:r>
            </a:p>
            <a:p>
              <a:pPr algn="ctr"/>
              <a:r>
                <a:rPr lang="en-US" sz="1200" b="1" dirty="0">
                  <a:solidFill>
                    <a:srgbClr val="FF0000"/>
                  </a:solidFill>
                </a:rPr>
                <a:t>Uncontrolled, this plant can be a threat to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nature</a:t>
              </a:r>
              <a:endParaRPr lang="de-CH" sz="1200" b="1" dirty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 smtClean="0">
                <a:solidFill>
                  <a:srgbClr val="FF0000"/>
                </a:solidFill>
              </a:endParaRPr>
            </a:p>
            <a:p>
              <a:pPr algn="ctr"/>
              <a:endParaRPr lang="de-CH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2" name="Gruppieren 1"/>
            <p:cNvGrpSpPr/>
            <p:nvPr/>
          </p:nvGrpSpPr>
          <p:grpSpPr>
            <a:xfrm>
              <a:off x="3347864" y="2708920"/>
              <a:ext cx="2592288" cy="2016869"/>
              <a:chOff x="3347864" y="2708275"/>
              <a:chExt cx="2592288" cy="2016869"/>
            </a:xfrm>
          </p:grpSpPr>
          <p:cxnSp>
            <p:nvCxnSpPr>
              <p:cNvPr id="6" name="Gerade Verbindung 5"/>
              <p:cNvCxnSpPr/>
              <p:nvPr/>
            </p:nvCxnSpPr>
            <p:spPr>
              <a:xfrm>
                <a:off x="4572000" y="2708920"/>
                <a:ext cx="0" cy="20162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Gerade Verbindung 10"/>
              <p:cNvCxnSpPr/>
              <p:nvPr/>
            </p:nvCxnSpPr>
            <p:spPr>
              <a:xfrm flipH="1">
                <a:off x="3347864" y="2708275"/>
                <a:ext cx="259228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hteck 14"/>
            <p:cNvSpPr/>
            <p:nvPr/>
          </p:nvSpPr>
          <p:spPr>
            <a:xfrm>
              <a:off x="3480835" y="1844824"/>
              <a:ext cx="218232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CH" sz="1400" b="1" dirty="0" smtClean="0">
                  <a:latin typeface="+mj-lt"/>
                  <a:cs typeface="Arial" pitchFamily="34" charset="0"/>
                </a:rPr>
                <a:t>ATTENZIONE / ATTENTION </a:t>
              </a:r>
              <a:endParaRPr lang="de-CH" sz="1400" b="1" dirty="0">
                <a:latin typeface="+mj-lt"/>
                <a:cs typeface="Arial" pitchFamily="34" charset="0"/>
              </a:endParaRPr>
            </a:p>
          </p:txBody>
        </p:sp>
        <p:sp>
          <p:nvSpPr>
            <p:cNvPr id="3" name="Textfeld 2"/>
            <p:cNvSpPr txBox="1"/>
            <p:nvPr/>
          </p:nvSpPr>
          <p:spPr>
            <a:xfrm>
              <a:off x="2219819" y="2781300"/>
              <a:ext cx="2259691" cy="1800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/>
                <a:t>Coltivare solamente in maniera controllata nei centri </a:t>
              </a:r>
              <a:r>
                <a:rPr lang="it-IT" sz="1200" b="1" dirty="0" smtClean="0"/>
                <a:t>abitati</a:t>
              </a:r>
              <a:endParaRPr lang="de-CH" sz="1200" b="1" dirty="0" smtClean="0"/>
            </a:p>
            <a:p>
              <a:pPr>
                <a:spcBef>
                  <a:spcPts val="600"/>
                </a:spcBef>
              </a:pPr>
              <a:r>
                <a:rPr lang="it-IT" sz="1200" b="1" dirty="0" smtClean="0"/>
                <a:t>Curare </a:t>
              </a:r>
              <a:r>
                <a:rPr lang="it-IT" sz="1200" b="1" dirty="0"/>
                <a:t>le piante: </a:t>
              </a:r>
              <a:r>
                <a:rPr lang="it-IT" sz="1200" b="1" dirty="0" smtClean="0"/>
                <a:t/>
              </a:r>
              <a:br>
                <a:rPr lang="it-IT" sz="1200" b="1" dirty="0" smtClean="0"/>
              </a:br>
              <a:r>
                <a:rPr lang="it-IT" sz="1200" b="1" dirty="0" smtClean="0"/>
                <a:t>potare</a:t>
              </a:r>
              <a:r>
                <a:rPr lang="it-IT" sz="1200" b="1" dirty="0"/>
                <a:t>, asportare frutti e </a:t>
              </a:r>
              <a:r>
                <a:rPr lang="it-IT" sz="1200" b="1" dirty="0" smtClean="0"/>
                <a:t>semi</a:t>
              </a:r>
            </a:p>
            <a:p>
              <a:pPr>
                <a:spcBef>
                  <a:spcPts val="600"/>
                </a:spcBef>
              </a:pPr>
              <a:r>
                <a:rPr lang="it-IT" sz="1200" b="1" dirty="0" smtClean="0"/>
                <a:t>Non </a:t>
              </a:r>
              <a:r>
                <a:rPr lang="it-IT" sz="1200" b="1" dirty="0"/>
                <a:t>deporre nel vostro compostaggio; ma smaltire con </a:t>
              </a:r>
              <a:r>
                <a:rPr lang="it-IT" sz="1200" b="1" dirty="0" smtClean="0"/>
                <a:t/>
              </a:r>
              <a:br>
                <a:rPr lang="it-IT" sz="1200" b="1" dirty="0" smtClean="0"/>
              </a:br>
              <a:r>
                <a:rPr lang="it-IT" sz="1200" b="1" dirty="0" smtClean="0"/>
                <a:t>i </a:t>
              </a:r>
              <a:r>
                <a:rPr lang="it-IT" sz="1200" b="1" dirty="0"/>
                <a:t>rifiuti verdi o i rifiuti </a:t>
              </a:r>
              <a:r>
                <a:rPr lang="it-IT" sz="1200" b="1" dirty="0" smtClean="0"/>
                <a:t>domestici</a:t>
              </a:r>
            </a:p>
            <a:p>
              <a:pPr>
                <a:spcBef>
                  <a:spcPts val="600"/>
                </a:spcBef>
              </a:pPr>
              <a:r>
                <a:rPr lang="de-CH" sz="1200" b="1" u="sng" dirty="0"/>
                <a:t>www.infoflora.ch</a:t>
              </a:r>
              <a:r>
                <a:rPr lang="de-CH" sz="1200" b="1" dirty="0"/>
                <a:t> / </a:t>
              </a:r>
              <a:r>
                <a:rPr lang="it-CH" sz="1200" b="1" dirty="0"/>
                <a:t>N</a:t>
              </a:r>
              <a:r>
                <a:rPr lang="it-CH" sz="1200" b="1" dirty="0" smtClean="0"/>
                <a:t>eofite</a:t>
              </a:r>
              <a:endParaRPr lang="it-CH" sz="1200" b="1" dirty="0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4702080" y="2770068"/>
              <a:ext cx="2393924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May only grow under control </a:t>
              </a:r>
              <a:r>
                <a:rPr lang="en-US" sz="1200" b="1" dirty="0" smtClean="0"/>
                <a:t/>
              </a:r>
              <a:br>
                <a:rPr lang="en-US" sz="1200" b="1" dirty="0" smtClean="0"/>
              </a:br>
              <a:r>
                <a:rPr lang="en-US" sz="1200" b="1" dirty="0" smtClean="0"/>
                <a:t>in </a:t>
              </a:r>
              <a:r>
                <a:rPr lang="en-US" sz="1200" b="1" dirty="0"/>
                <a:t>urban </a:t>
              </a:r>
              <a:r>
                <a:rPr lang="en-US" sz="1200" b="1" dirty="0" smtClean="0"/>
                <a:t>areas</a:t>
              </a:r>
              <a:endParaRPr lang="de-CH" sz="1200" b="1" dirty="0"/>
            </a:p>
            <a:p>
              <a:pPr>
                <a:spcBef>
                  <a:spcPts val="600"/>
                </a:spcBef>
              </a:pPr>
              <a:r>
                <a:rPr lang="en-US" sz="1200" b="1" dirty="0" smtClean="0"/>
                <a:t>Take </a:t>
              </a:r>
              <a:r>
                <a:rPr lang="en-US" sz="1200" b="1" dirty="0"/>
                <a:t>care of plant populations: cut back, remove fruit and </a:t>
              </a:r>
              <a:r>
                <a:rPr lang="en-US" sz="1200" b="1" dirty="0" smtClean="0"/>
                <a:t>seed</a:t>
              </a:r>
              <a:r>
                <a:rPr lang="fr-FR" sz="1200" b="1" dirty="0" smtClean="0"/>
                <a:t>s</a:t>
              </a:r>
              <a:endParaRPr lang="de-CH" sz="1200" b="1" dirty="0" smtClean="0"/>
            </a:p>
            <a:p>
              <a:pPr>
                <a:spcBef>
                  <a:spcPts val="600"/>
                </a:spcBef>
              </a:pPr>
              <a:r>
                <a:rPr lang="en-US" sz="1200" b="1" dirty="0" smtClean="0"/>
                <a:t>Do </a:t>
              </a:r>
              <a:r>
                <a:rPr lang="en-US" sz="1200" b="1" dirty="0"/>
                <a:t>not compost yourself; </a:t>
              </a:r>
              <a:r>
                <a:rPr lang="en-US" sz="1200" b="1" dirty="0" smtClean="0"/>
                <a:t/>
              </a:r>
              <a:br>
                <a:rPr lang="en-US" sz="1200" b="1" dirty="0" smtClean="0"/>
              </a:br>
              <a:r>
                <a:rPr lang="en-US" sz="1200" b="1" dirty="0" smtClean="0"/>
                <a:t>use </a:t>
              </a:r>
              <a:r>
                <a:rPr lang="en-US" sz="1200" b="1" dirty="0"/>
                <a:t>the green or the normal waste collection to dispose of </a:t>
              </a:r>
              <a:r>
                <a:rPr lang="en-US" sz="1200" b="1" dirty="0" smtClean="0"/>
                <a:t>cutting</a:t>
              </a:r>
              <a:r>
                <a:rPr lang="fr-FR" sz="1200" b="1" dirty="0" smtClean="0"/>
                <a:t>s </a:t>
              </a:r>
              <a:endParaRPr lang="de-CH" sz="1200" b="1" dirty="0"/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2303748" y="4791730"/>
              <a:ext cx="453650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100" b="1" dirty="0" smtClean="0"/>
                <a:t>(</a:t>
              </a:r>
              <a:r>
                <a:rPr lang="it-IT" sz="1100" b="1" dirty="0"/>
                <a:t>Art. 5 Ordinanza sull’emissione deliberata nell’ambiente</a:t>
              </a:r>
              <a:r>
                <a:rPr lang="de-CH" sz="1100" b="1" dirty="0" smtClean="0"/>
                <a:t>)</a:t>
              </a:r>
            </a:p>
            <a:p>
              <a:pPr algn="ctr"/>
              <a:r>
                <a:rPr lang="fr-FR" sz="1100" b="1" dirty="0"/>
                <a:t>(Art. 5 Release </a:t>
              </a:r>
              <a:r>
                <a:rPr lang="en-GB" sz="1100" b="1" dirty="0" smtClean="0"/>
                <a:t>Ordinance</a:t>
              </a:r>
              <a:r>
                <a:rPr lang="fr-FR" sz="1100" b="1" dirty="0" smtClean="0"/>
                <a:t>)</a:t>
              </a:r>
              <a:endParaRPr lang="de-CH" sz="1100" b="1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6840747" y="1754814"/>
              <a:ext cx="180020" cy="1800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273476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Bildschirmpräsentation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 De Micheli</dc:creator>
  <cp:lastModifiedBy>Andrea De Micheli</cp:lastModifiedBy>
  <cp:revision>13</cp:revision>
  <dcterms:created xsi:type="dcterms:W3CDTF">2013-01-29T12:22:37Z</dcterms:created>
  <dcterms:modified xsi:type="dcterms:W3CDTF">2013-03-25T08:25:32Z</dcterms:modified>
</cp:coreProperties>
</file>