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805613" cy="99441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A7263254-8EC4-483C-AFA0-7A3B84CDE6D7}">
          <p14:sldIdLst>
            <p14:sldId id="26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B5"/>
    <a:srgbClr val="B2B2B2"/>
    <a:srgbClr val="2D9B6E"/>
    <a:srgbClr val="C3375A"/>
    <a:srgbClr val="336600"/>
    <a:srgbClr val="003300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39" autoAdjust="0"/>
    <p:restoredTop sz="94673" autoAdjust="0"/>
  </p:normalViewPr>
  <p:slideViewPr>
    <p:cSldViewPr>
      <p:cViewPr>
        <p:scale>
          <a:sx n="120" d="100"/>
          <a:sy n="120" d="100"/>
        </p:scale>
        <p:origin x="-1686" y="-156"/>
      </p:cViewPr>
      <p:guideLst>
        <p:guide orient="horz" pos="161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0" d="100"/>
          <a:sy n="90" d="100"/>
        </p:scale>
        <p:origin x="-3762" y="-114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53" tIns="46027" rIns="92053" bIns="4602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183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53" tIns="46027" rIns="92053" bIns="4602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EA1C9FC-F318-45AB-924F-11919CA8F907}" type="datetime1">
              <a:rPr lang="de-CH" altLang="de-DE"/>
              <a:pPr>
                <a:defRPr/>
              </a:pPr>
              <a:t>01.04.2019</a:t>
            </a:fld>
            <a:endParaRPr lang="de-DE" altLang="de-DE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749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53" tIns="46027" rIns="92053" bIns="4602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de-DE" altLang="de-DE"/>
              <a:t>Finanzdirektion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183" y="9444749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53" tIns="46027" rIns="92053" bIns="4602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890B58E-6024-4CEB-B777-00A40E438F0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203295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53" tIns="46027" rIns="92053" bIns="4602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183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53" tIns="46027" rIns="92053" bIns="4602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9BA06FD-FDEA-4100-AED4-9C71DA2240C8}" type="datetime1">
              <a:rPr lang="de-CH" altLang="de-DE"/>
              <a:pPr>
                <a:defRPr/>
              </a:pPr>
              <a:t>01.04.2019</a:t>
            </a:fld>
            <a:endParaRPr lang="de-DE" altLang="de-DE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7287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44" y="4723170"/>
            <a:ext cx="5445126" cy="4475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53" tIns="46027" rIns="92053" bIns="4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 smtClean="0"/>
              <a:t>Textmasterformate durch Klicken bearbeiten</a:t>
            </a:r>
          </a:p>
          <a:p>
            <a:pPr lvl="1"/>
            <a:r>
              <a:rPr lang="de-DE" altLang="de-DE" noProof="0" smtClean="0"/>
              <a:t>Zweite Ebene</a:t>
            </a:r>
          </a:p>
          <a:p>
            <a:pPr lvl="2"/>
            <a:r>
              <a:rPr lang="de-DE" altLang="de-DE" noProof="0" smtClean="0"/>
              <a:t>Dritte Ebene</a:t>
            </a:r>
          </a:p>
          <a:p>
            <a:pPr lvl="3"/>
            <a:r>
              <a:rPr lang="de-DE" altLang="de-DE" noProof="0" smtClean="0"/>
              <a:t>Vierte Ebene</a:t>
            </a:r>
          </a:p>
          <a:p>
            <a:pPr lvl="4"/>
            <a:r>
              <a:rPr lang="de-DE" altLang="de-DE" noProof="0" smtClean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749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53" tIns="46027" rIns="92053" bIns="4602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de-DE" altLang="de-DE"/>
              <a:t>Finanzdirektion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183" y="9444749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53" tIns="46027" rIns="92053" bIns="4602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6E33F0E-40BC-4DD8-9741-64FE505BF08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47115303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79BA06FD-FDEA-4100-AED4-9C71DA2240C8}" type="datetime1">
              <a:rPr lang="de-CH" altLang="de-DE" smtClean="0"/>
              <a:pPr>
                <a:defRPr/>
              </a:pPr>
              <a:t>01.04.2019</a:t>
            </a:fld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altLang="de-DE" smtClean="0"/>
              <a:t>Finanzdirektion</a:t>
            </a:r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33F0E-40BC-4DD8-9741-64FE505BF08F}" type="slidenum">
              <a:rPr lang="de-DE" altLang="de-DE" smtClean="0"/>
              <a:pPr>
                <a:defRPr/>
              </a:pPr>
              <a:t>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57990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0" y="3057525"/>
            <a:ext cx="9144000" cy="305911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CH" altLang="de-DE" smtClean="0"/>
          </a:p>
        </p:txBody>
      </p:sp>
      <p:pic>
        <p:nvPicPr>
          <p:cNvPr id="5" name="Picture 9" descr="logo_verw_zug_farbig"/>
          <p:cNvPicPr>
            <a:picLocks noChangeAspect="1" noChangeArrowheads="1"/>
          </p:cNvPicPr>
          <p:nvPr/>
        </p:nvPicPr>
        <p:blipFill>
          <a:blip r:embed="rId2">
            <a:lum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288" y="496888"/>
            <a:ext cx="3059112" cy="62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70075" y="3325813"/>
            <a:ext cx="6878638" cy="22637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e-CH" altLang="de-DE" noProof="0" smtClean="0"/>
              <a:t>Titelmasterformat durch Klicken bearbeiten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70075" y="6021388"/>
            <a:ext cx="6878638" cy="71437"/>
          </a:xfrm>
        </p:spPr>
        <p:txBody>
          <a:bodyPr/>
          <a:lstStyle>
            <a:lvl1pPr>
              <a:lnSpc>
                <a:spcPts val="1200"/>
              </a:lnSpc>
              <a:defRPr sz="700">
                <a:solidFill>
                  <a:srgbClr val="B2B2B2"/>
                </a:solidFill>
              </a:defRPr>
            </a:lvl1pPr>
          </a:lstStyle>
          <a:p>
            <a:pPr lvl="0"/>
            <a:r>
              <a:rPr lang="de-CH" altLang="de-DE" noProof="0" smtClean="0"/>
              <a:t>Formatvorlage des Untertitelmasters durch Klicken bearbeiten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870075" y="6334125"/>
            <a:ext cx="2133600" cy="2873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 altLang="de-DE"/>
              <a:t>Finanzdirektion</a:t>
            </a:r>
          </a:p>
        </p:txBody>
      </p:sp>
    </p:spTree>
    <p:extLst>
      <p:ext uri="{BB962C8B-B14F-4D97-AF65-F5344CB8AC3E}">
        <p14:creationId xmlns:p14="http://schemas.microsoft.com/office/powerpoint/2010/main" val="775386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 altLang="de-DE"/>
              <a:t>Amt für Berufsbildung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649891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77050" y="942975"/>
            <a:ext cx="1871663" cy="5080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258888" y="942975"/>
            <a:ext cx="5465762" cy="50800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 altLang="de-DE"/>
              <a:t>Amt für Berufsbildung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922699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 altLang="de-DE"/>
              <a:t>Amt für Berufsbildung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249458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 altLang="de-DE"/>
              <a:t>Amt für Berufsbildung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706221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258888" y="1741488"/>
            <a:ext cx="3668712" cy="42814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80000" y="1741488"/>
            <a:ext cx="3668713" cy="42814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 altLang="de-DE"/>
              <a:t>Amt für Berufsbildung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700994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 altLang="de-DE"/>
              <a:t>Amt für Berufsbildung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947277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 altLang="de-DE"/>
              <a:t>Amt für Berufsbildung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847278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 altLang="de-DE"/>
              <a:t>Amt für Berufsbildung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766002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 altLang="de-DE"/>
              <a:t>Amt für Berufsbildung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173152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CH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 altLang="de-DE"/>
              <a:t>Amt für Berufsbildung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12332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942975"/>
            <a:ext cx="7489825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8888" y="1741488"/>
            <a:ext cx="7489825" cy="428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smtClean="0"/>
              <a:t>Textmasterformate durch Klicken bearbeiten</a:t>
            </a:r>
          </a:p>
          <a:p>
            <a:pPr lvl="1"/>
            <a:r>
              <a:rPr lang="de-CH" altLang="de-DE" smtClean="0"/>
              <a:t>Zweite Ebene</a:t>
            </a:r>
          </a:p>
          <a:p>
            <a:pPr lvl="2"/>
            <a:r>
              <a:rPr lang="de-CH" altLang="de-DE" smtClean="0"/>
              <a:t>Dritte Ebene</a:t>
            </a:r>
          </a:p>
          <a:p>
            <a:pPr lvl="3"/>
            <a:r>
              <a:rPr lang="de-CH" altLang="de-DE" smtClean="0"/>
              <a:t>Vierte Ebene</a:t>
            </a:r>
          </a:p>
          <a:p>
            <a:pPr lvl="4"/>
            <a:r>
              <a:rPr lang="de-CH" alt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58888" y="6334125"/>
            <a:ext cx="4826000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900"/>
            </a:lvl1pPr>
          </a:lstStyle>
          <a:p>
            <a:pPr>
              <a:defRPr/>
            </a:pPr>
            <a:r>
              <a:rPr lang="de-CH" altLang="de-DE"/>
              <a:t>Amt für Berufsbildung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15113" y="6326188"/>
            <a:ext cx="2133600" cy="287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ts val="1200"/>
              </a:lnSpc>
              <a:defRPr sz="900"/>
            </a:lvl1pPr>
          </a:lstStyle>
          <a:p>
            <a:pPr>
              <a:defRPr/>
            </a:pPr>
            <a:endParaRPr lang="de-CH" altLang="de-DE"/>
          </a:p>
        </p:txBody>
      </p:sp>
      <p:pic>
        <p:nvPicPr>
          <p:cNvPr id="2" name="Picture 7" descr="logo_verw_zug_farbig"/>
          <p:cNvPicPr>
            <a:picLocks noChangeAspect="1" noChangeArrowheads="1"/>
          </p:cNvPicPr>
          <p:nvPr/>
        </p:nvPicPr>
        <p:blipFill>
          <a:blip r:embed="rId13" cstate="print">
            <a:lum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963" y="244475"/>
            <a:ext cx="1366837" cy="28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hf sldNum="0" hdr="0" ftr="0"/>
  <p:txStyles>
    <p:titleStyle>
      <a:lvl1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ts val="36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ts val="36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ts val="36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ts val="36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9pPr>
    </p:titleStyle>
    <p:bodyStyle>
      <a:lvl1pPr algn="l" rtl="0" eaLnBrk="0" fontAlgn="base" hangingPunct="0">
        <a:lnSpc>
          <a:spcPts val="2500"/>
        </a:lnSpc>
        <a:spcBef>
          <a:spcPct val="0"/>
        </a:spcBef>
        <a:spcAft>
          <a:spcPct val="0"/>
        </a:spcAft>
        <a:buFont typeface="Arial" charset="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350838" indent="-349250" algn="l" rtl="0" eaLnBrk="0" fontAlgn="base" hangingPunct="0">
        <a:lnSpc>
          <a:spcPts val="2500"/>
        </a:lnSpc>
        <a:spcBef>
          <a:spcPct val="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649288" indent="-296863" algn="l" rtl="0" eaLnBrk="0" fontAlgn="base" hangingPunct="0">
        <a:lnSpc>
          <a:spcPts val="2000"/>
        </a:lnSpc>
        <a:spcBef>
          <a:spcPct val="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903288" indent="-252413" algn="l" rtl="0" eaLnBrk="0" fontAlgn="base" hangingPunct="0">
        <a:lnSpc>
          <a:spcPts val="1500"/>
        </a:lnSpc>
        <a:spcBef>
          <a:spcPct val="0"/>
        </a:spcBef>
        <a:spcAft>
          <a:spcPct val="0"/>
        </a:spcAft>
        <a:buFont typeface="Arial" charset="0"/>
        <a:buChar char="–"/>
        <a:defRPr sz="1200">
          <a:solidFill>
            <a:schemeClr val="tx1"/>
          </a:solidFill>
          <a:latin typeface="+mn-lt"/>
        </a:defRPr>
      </a:lvl4pPr>
      <a:lvl5pPr marL="1169988" indent="-265113" algn="l" rtl="0" eaLnBrk="0" fontAlgn="base" hangingPunct="0">
        <a:lnSpc>
          <a:spcPts val="1500"/>
        </a:lnSpc>
        <a:spcBef>
          <a:spcPct val="0"/>
        </a:spcBef>
        <a:spcAft>
          <a:spcPct val="0"/>
        </a:spcAft>
        <a:buFont typeface="Arial" charset="0"/>
        <a:buChar char="–"/>
        <a:defRPr sz="1200">
          <a:solidFill>
            <a:schemeClr val="tx1"/>
          </a:solidFill>
          <a:latin typeface="+mn-lt"/>
        </a:defRPr>
      </a:lvl5pPr>
      <a:lvl6pPr marL="1627188" indent="-265113" algn="l" rtl="0" fontAlgn="base">
        <a:lnSpc>
          <a:spcPts val="1500"/>
        </a:lnSpc>
        <a:spcBef>
          <a:spcPct val="0"/>
        </a:spcBef>
        <a:spcAft>
          <a:spcPct val="0"/>
        </a:spcAft>
        <a:buFont typeface="Arial" charset="0"/>
        <a:buChar char="–"/>
        <a:defRPr sz="1200">
          <a:solidFill>
            <a:schemeClr val="tx1"/>
          </a:solidFill>
          <a:latin typeface="+mn-lt"/>
        </a:defRPr>
      </a:lvl6pPr>
      <a:lvl7pPr marL="2084388" indent="-265113" algn="l" rtl="0" fontAlgn="base">
        <a:lnSpc>
          <a:spcPts val="1500"/>
        </a:lnSpc>
        <a:spcBef>
          <a:spcPct val="0"/>
        </a:spcBef>
        <a:spcAft>
          <a:spcPct val="0"/>
        </a:spcAft>
        <a:buFont typeface="Arial" charset="0"/>
        <a:buChar char="–"/>
        <a:defRPr sz="1200">
          <a:solidFill>
            <a:schemeClr val="tx1"/>
          </a:solidFill>
          <a:latin typeface="+mn-lt"/>
        </a:defRPr>
      </a:lvl7pPr>
      <a:lvl8pPr marL="2541588" indent="-265113" algn="l" rtl="0" fontAlgn="base">
        <a:lnSpc>
          <a:spcPts val="1500"/>
        </a:lnSpc>
        <a:spcBef>
          <a:spcPct val="0"/>
        </a:spcBef>
        <a:spcAft>
          <a:spcPct val="0"/>
        </a:spcAft>
        <a:buFont typeface="Arial" charset="0"/>
        <a:buChar char="–"/>
        <a:defRPr sz="1200">
          <a:solidFill>
            <a:schemeClr val="tx1"/>
          </a:solidFill>
          <a:latin typeface="+mn-lt"/>
        </a:defRPr>
      </a:lvl8pPr>
      <a:lvl9pPr marL="2998788" indent="-265113" algn="l" rtl="0" fontAlgn="base">
        <a:lnSpc>
          <a:spcPts val="1500"/>
        </a:lnSpc>
        <a:spcBef>
          <a:spcPct val="0"/>
        </a:spcBef>
        <a:spcAft>
          <a:spcPct val="0"/>
        </a:spcAft>
        <a:buFont typeface="Arial" charset="0"/>
        <a:buChar char="–"/>
        <a:defRPr sz="12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20"/>
          <p:cNvSpPr txBox="1">
            <a:spLocks noChangeArrowheads="1"/>
          </p:cNvSpPr>
          <p:nvPr/>
        </p:nvSpPr>
        <p:spPr bwMode="auto">
          <a:xfrm>
            <a:off x="2478965" y="3507284"/>
            <a:ext cx="3465990" cy="1740877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xtLst/>
        </p:spPr>
        <p:txBody>
          <a:bodyPr wrap="square" lIns="72000" rIns="72000">
            <a:noAutofit/>
          </a:bodyPr>
          <a:lstStyle>
            <a:defPPr>
              <a:defRPr lang="de-DE"/>
            </a:defPPr>
            <a:lvl1pPr eaLnBrk="1" hangingPunct="1">
              <a:spcBef>
                <a:spcPts val="0"/>
              </a:spcBef>
              <a:defRPr sz="1600">
                <a:solidFill>
                  <a:schemeClr val="bg1"/>
                </a:solidFill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de-CH" sz="1550" b="1" dirty="0"/>
              <a:t>Eidg. </a:t>
            </a:r>
            <a:r>
              <a:rPr lang="de-CH" sz="1550" b="1" dirty="0" smtClean="0"/>
              <a:t>Fähigkeitszeugnis</a:t>
            </a:r>
          </a:p>
          <a:p>
            <a:r>
              <a:rPr lang="de-CH" sz="1550" b="1" dirty="0" smtClean="0"/>
              <a:t>EFZ</a:t>
            </a:r>
            <a:endParaRPr lang="de-CH" sz="1550" b="1" dirty="0"/>
          </a:p>
          <a:p>
            <a:endParaRPr lang="de-CH" dirty="0"/>
          </a:p>
          <a:p>
            <a:endParaRPr lang="de-CH" sz="1400" dirty="0" smtClean="0">
              <a:solidFill>
                <a:schemeClr val="tx1"/>
              </a:solidFill>
            </a:endParaRPr>
          </a:p>
          <a:p>
            <a:r>
              <a:rPr lang="de-CH" sz="1400" dirty="0" smtClean="0">
                <a:solidFill>
                  <a:schemeClr val="tx1"/>
                </a:solidFill>
              </a:rPr>
              <a:t>Betriebe</a:t>
            </a:r>
            <a:r>
              <a:rPr lang="de-CH" sz="1400" dirty="0">
                <a:solidFill>
                  <a:schemeClr val="tx1"/>
                </a:solidFill>
              </a:rPr>
              <a:t>,</a:t>
            </a:r>
          </a:p>
          <a:p>
            <a:r>
              <a:rPr lang="de-CH" sz="1400" dirty="0">
                <a:solidFill>
                  <a:schemeClr val="tx1"/>
                </a:solidFill>
              </a:rPr>
              <a:t>Berufsfachschulen,</a:t>
            </a:r>
          </a:p>
          <a:p>
            <a:r>
              <a:rPr lang="de-CH" sz="1400" dirty="0" smtClean="0">
                <a:solidFill>
                  <a:schemeClr val="tx1"/>
                </a:solidFill>
              </a:rPr>
              <a:t>Überbetriebliche Kurse</a:t>
            </a:r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79" name="Text Box 36"/>
          <p:cNvSpPr txBox="1">
            <a:spLocks noChangeArrowheads="1"/>
          </p:cNvSpPr>
          <p:nvPr/>
        </p:nvSpPr>
        <p:spPr bwMode="auto">
          <a:xfrm>
            <a:off x="4475558" y="4149080"/>
            <a:ext cx="1448265" cy="1062015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  <a:extLst/>
        </p:spPr>
        <p:txBody>
          <a:bodyPr wrap="square" lIns="72000" rIns="72000">
            <a:noAutofit/>
          </a:bodyPr>
          <a:lstStyle>
            <a:defPPr>
              <a:defRPr lang="de-DE"/>
            </a:defPPr>
            <a:lvl1pPr eaLnBrk="1" hangingPunct="1">
              <a:spcBef>
                <a:spcPts val="0"/>
              </a:spcBef>
              <a:defRPr sz="1600">
                <a:solidFill>
                  <a:schemeClr val="bg1"/>
                </a:solidFill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de-CH" b="1" dirty="0" smtClean="0"/>
              <a:t>WMS</a:t>
            </a:r>
            <a:endParaRPr lang="de-CH" b="1" dirty="0"/>
          </a:p>
          <a:p>
            <a:r>
              <a:rPr lang="de-CH" sz="1300" dirty="0" smtClean="0">
                <a:solidFill>
                  <a:schemeClr val="tx1"/>
                </a:solidFill>
              </a:rPr>
              <a:t>Wirtschafts-</a:t>
            </a:r>
            <a:r>
              <a:rPr lang="de-CH" sz="1300" dirty="0" err="1" smtClean="0">
                <a:solidFill>
                  <a:schemeClr val="tx1"/>
                </a:solidFill>
              </a:rPr>
              <a:t>mittelschule</a:t>
            </a:r>
            <a:endParaRPr lang="de-CH" sz="1300" dirty="0">
              <a:solidFill>
                <a:schemeClr val="tx1"/>
              </a:solidFill>
            </a:endParaRPr>
          </a:p>
        </p:txBody>
      </p:sp>
      <p:sp>
        <p:nvSpPr>
          <p:cNvPr id="14" name="Text Box 36"/>
          <p:cNvSpPr txBox="1">
            <a:spLocks noChangeArrowheads="1"/>
          </p:cNvSpPr>
          <p:nvPr/>
        </p:nvSpPr>
        <p:spPr bwMode="auto">
          <a:xfrm>
            <a:off x="2831356" y="3140968"/>
            <a:ext cx="2741107" cy="323165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xtLst/>
        </p:spPr>
        <p:txBody>
          <a:bodyPr wrap="square" lIns="72000" rIns="72000">
            <a:noAutofit/>
          </a:bodyPr>
          <a:lstStyle>
            <a:defPPr>
              <a:defRPr lang="de-DE"/>
            </a:defPPr>
            <a:lvl1pPr eaLnBrk="1" hangingPunct="1">
              <a:spcBef>
                <a:spcPts val="0"/>
              </a:spcBef>
              <a:defRPr sz="1600">
                <a:solidFill>
                  <a:schemeClr val="bg1"/>
                </a:solidFill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de-CH" sz="1500" b="1" dirty="0"/>
              <a:t>Berufsmaturität </a:t>
            </a:r>
            <a:r>
              <a:rPr lang="de-CH" sz="1500" b="1" dirty="0" smtClean="0"/>
              <a:t>- BM2</a:t>
            </a:r>
            <a:endParaRPr lang="de-CH" sz="1500" b="1" dirty="0"/>
          </a:p>
        </p:txBody>
      </p: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724765" y="6131325"/>
            <a:ext cx="7833241" cy="322011"/>
          </a:xfrm>
          <a:prstGeom prst="rect">
            <a:avLst/>
          </a:prstGeom>
          <a:solidFill>
            <a:srgbClr val="006FB5">
              <a:alpha val="13000"/>
            </a:srgbClr>
          </a:solidFill>
          <a:ln>
            <a:noFill/>
          </a:ln>
          <a:extLst/>
        </p:spPr>
        <p:txBody>
          <a:bodyPr wrap="none" anchor="ctr">
            <a:noAutofit/>
          </a:bodyPr>
          <a:lstStyle/>
          <a:p>
            <a:pPr algn="ctr"/>
            <a:r>
              <a:rPr lang="de-CH" altLang="de-DE" sz="1400" dirty="0">
                <a:solidFill>
                  <a:schemeClr val="tx1"/>
                </a:solidFill>
                <a:latin typeface="Arial Narrow" panose="020B0606020202030204" pitchFamily="34" charset="0"/>
              </a:rPr>
              <a:t>OBLIGATORISCHE SCHULE</a:t>
            </a:r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 rot="16200000">
            <a:off x="7517172" y="4300251"/>
            <a:ext cx="2626346" cy="307777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xtLst/>
        </p:spPr>
        <p:txBody>
          <a:bodyPr wrap="square" lIns="72000" rIns="72000">
            <a:noAutofit/>
          </a:bodyPr>
          <a:lstStyle>
            <a:defPPr>
              <a:defRPr lang="de-DE"/>
            </a:defPPr>
            <a:lvl1pPr algn="ctr" eaLnBrk="1" hangingPunct="1">
              <a:spcBef>
                <a:spcPts val="0"/>
              </a:spcBef>
              <a:defRPr sz="1400"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de-CH" altLang="de-DE" dirty="0"/>
              <a:t>SEKUNDARSTUFE II</a:t>
            </a:r>
          </a:p>
        </p:txBody>
      </p:sp>
      <p:sp>
        <p:nvSpPr>
          <p:cNvPr id="6" name="Text Box 23"/>
          <p:cNvSpPr txBox="1">
            <a:spLocks noChangeArrowheads="1"/>
          </p:cNvSpPr>
          <p:nvPr/>
        </p:nvSpPr>
        <p:spPr bwMode="auto">
          <a:xfrm rot="16200000">
            <a:off x="7918884" y="1738302"/>
            <a:ext cx="1822925" cy="307777"/>
          </a:xfrm>
          <a:prstGeom prst="rect">
            <a:avLst/>
          </a:prstGeom>
          <a:solidFill>
            <a:srgbClr val="B2B2B2">
              <a:alpha val="53000"/>
            </a:srgbClr>
          </a:solidFill>
          <a:ln>
            <a:noFill/>
          </a:ln>
          <a:extLst/>
        </p:spPr>
        <p:txBody>
          <a:bodyPr wrap="square" lIns="72000" rIns="72000">
            <a:noAutofit/>
          </a:bodyPr>
          <a:lstStyle>
            <a:defPPr>
              <a:defRPr lang="de-DE"/>
            </a:defPPr>
            <a:lvl1pPr eaLnBrk="1" hangingPunct="1">
              <a:spcBef>
                <a:spcPts val="0"/>
              </a:spcBef>
              <a:defRPr sz="1600">
                <a:solidFill>
                  <a:schemeClr val="bg1"/>
                </a:solidFill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algn="ctr"/>
            <a:r>
              <a:rPr lang="de-CH" altLang="de-DE" sz="1400" dirty="0" smtClean="0">
                <a:solidFill>
                  <a:schemeClr val="tx1"/>
                </a:solidFill>
              </a:rPr>
              <a:t>TERTIÄRSTUFE</a:t>
            </a:r>
            <a:endParaRPr lang="de-CH" altLang="de-DE" dirty="0">
              <a:solidFill>
                <a:schemeClr val="tx1"/>
              </a:solidFill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724765" y="5341062"/>
            <a:ext cx="5220190" cy="432049"/>
          </a:xfrm>
          <a:prstGeom prst="rect">
            <a:avLst/>
          </a:prstGeom>
          <a:solidFill>
            <a:srgbClr val="006FB5">
              <a:alpha val="37000"/>
            </a:srgbClr>
          </a:solidFill>
          <a:ln>
            <a:noFill/>
          </a:ln>
          <a:extLst/>
        </p:spPr>
        <p:txBody>
          <a:bodyPr wrap="none" anchor="ctr">
            <a:noAutofit/>
          </a:bodyPr>
          <a:lstStyle>
            <a:lvl1pPr eaLnBrk="0" hangingPunct="0">
              <a:lnSpc>
                <a:spcPts val="2500"/>
              </a:lnSpc>
              <a:buFont typeface="Arial" charset="0"/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lnSpc>
                <a:spcPts val="2500"/>
              </a:lnSpc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lnSpc>
                <a:spcPts val="2000"/>
              </a:lnSpc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lnSpc>
                <a:spcPts val="1500"/>
              </a:lnSpc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lnSpc>
                <a:spcPts val="1500"/>
              </a:lnSpc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de-CH" altLang="de-DE" sz="1400" dirty="0" smtClean="0">
                <a:latin typeface="Arial Narrow" panose="020B0606020202030204" pitchFamily="34" charset="0"/>
              </a:rPr>
              <a:t>BERUFLICHE GRUNDBILDUNG</a:t>
            </a:r>
            <a:endParaRPr lang="de-CH" altLang="de-DE" sz="1400" dirty="0">
              <a:latin typeface="Arial Narrow" panose="020B0606020202030204" pitchFamily="34" charset="0"/>
            </a:endParaRP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6044861" y="5341062"/>
            <a:ext cx="2537681" cy="432049"/>
          </a:xfrm>
          <a:prstGeom prst="rect">
            <a:avLst/>
          </a:prstGeom>
          <a:solidFill>
            <a:srgbClr val="006FB5">
              <a:alpha val="37000"/>
            </a:srgbClr>
          </a:solidFill>
          <a:ln>
            <a:noFill/>
          </a:ln>
          <a:extLst/>
        </p:spPr>
        <p:txBody>
          <a:bodyPr wrap="none" anchor="ctr">
            <a:noAutofit/>
          </a:bodyPr>
          <a:lstStyle/>
          <a:p>
            <a:pPr algn="ctr"/>
            <a:r>
              <a:rPr lang="de-CH" altLang="de-DE" sz="1400" dirty="0">
                <a:latin typeface="Arial Narrow" panose="020B0606020202030204" pitchFamily="34" charset="0"/>
              </a:rPr>
              <a:t>ALLGEMEINBILDENDE SCHULEN</a:t>
            </a:r>
          </a:p>
        </p:txBody>
      </p:sp>
      <p:sp>
        <p:nvSpPr>
          <p:cNvPr id="7" name="Textfeld 6"/>
          <p:cNvSpPr txBox="1">
            <a:spLocks noChangeArrowheads="1"/>
          </p:cNvSpPr>
          <p:nvPr/>
        </p:nvSpPr>
        <p:spPr bwMode="auto">
          <a:xfrm>
            <a:off x="745090" y="5811140"/>
            <a:ext cx="6557529" cy="282156"/>
          </a:xfrm>
          <a:prstGeom prst="rect">
            <a:avLst/>
          </a:prstGeom>
          <a:ln>
            <a:solidFill>
              <a:srgbClr val="006FB5"/>
            </a:solidFill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72000" rIns="72000">
            <a:noAutofit/>
          </a:bodyPr>
          <a:lstStyle>
            <a:defPPr>
              <a:defRPr lang="de-DE"/>
            </a:defPPr>
            <a:lvl1pPr eaLnBrk="1" hangingPunct="1">
              <a:spcBef>
                <a:spcPct val="50000"/>
              </a:spcBef>
              <a:defRPr sz="1600"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algn="ctr">
              <a:defRPr/>
            </a:pPr>
            <a:r>
              <a:rPr lang="de-CH" sz="1400" dirty="0" smtClean="0"/>
              <a:t>BRÜCKENANGEBOTE</a:t>
            </a:r>
            <a:endParaRPr lang="de-CH" dirty="0"/>
          </a:p>
        </p:txBody>
      </p:sp>
      <p:sp>
        <p:nvSpPr>
          <p:cNvPr id="12" name="Text Box 20"/>
          <p:cNvSpPr txBox="1">
            <a:spLocks noChangeArrowheads="1"/>
          </p:cNvSpPr>
          <p:nvPr/>
        </p:nvSpPr>
        <p:spPr bwMode="auto">
          <a:xfrm>
            <a:off x="721162" y="3507284"/>
            <a:ext cx="1690597" cy="1736512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xtLst/>
        </p:spPr>
        <p:txBody>
          <a:bodyPr wrap="square" lIns="72000" rIns="72000">
            <a:noAutofit/>
          </a:bodyPr>
          <a:lstStyle>
            <a:defPPr>
              <a:defRPr lang="de-DE"/>
            </a:defPPr>
            <a:lvl1pPr eaLnBrk="1" hangingPunct="1">
              <a:spcBef>
                <a:spcPts val="0"/>
              </a:spcBef>
              <a:defRPr sz="1600">
                <a:solidFill>
                  <a:schemeClr val="bg1"/>
                </a:solidFill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de-CH" b="1" dirty="0"/>
              <a:t>Eidg. </a:t>
            </a:r>
            <a:r>
              <a:rPr lang="de-CH" b="1" dirty="0" smtClean="0"/>
              <a:t>Berufsattest</a:t>
            </a:r>
          </a:p>
          <a:p>
            <a:r>
              <a:rPr lang="de-CH" b="1" dirty="0" smtClean="0"/>
              <a:t>EBA</a:t>
            </a:r>
            <a:endParaRPr lang="de-CH" b="1" dirty="0"/>
          </a:p>
          <a:p>
            <a:endParaRPr lang="de-CH" dirty="0"/>
          </a:p>
          <a:p>
            <a:endParaRPr lang="de-CH" sz="1400" dirty="0" smtClean="0">
              <a:solidFill>
                <a:schemeClr val="tx1"/>
              </a:solidFill>
            </a:endParaRPr>
          </a:p>
          <a:p>
            <a:r>
              <a:rPr lang="de-CH" sz="1400" dirty="0" smtClean="0">
                <a:solidFill>
                  <a:schemeClr val="tx1"/>
                </a:solidFill>
              </a:rPr>
              <a:t>Betriebe</a:t>
            </a:r>
            <a:r>
              <a:rPr lang="de-CH" sz="1400" dirty="0">
                <a:solidFill>
                  <a:schemeClr val="tx1"/>
                </a:solidFill>
              </a:rPr>
              <a:t>,</a:t>
            </a:r>
          </a:p>
          <a:p>
            <a:r>
              <a:rPr lang="de-CH" sz="1400" dirty="0">
                <a:solidFill>
                  <a:schemeClr val="tx1"/>
                </a:solidFill>
              </a:rPr>
              <a:t>Berufsfachschulen,</a:t>
            </a:r>
          </a:p>
          <a:p>
            <a:r>
              <a:rPr lang="de-CH" sz="1400" dirty="0">
                <a:solidFill>
                  <a:schemeClr val="tx1"/>
                </a:solidFill>
              </a:rPr>
              <a:t>Überbetriebliche Kurse</a:t>
            </a:r>
          </a:p>
        </p:txBody>
      </p:sp>
      <p:sp>
        <p:nvSpPr>
          <p:cNvPr id="15" name="Text Box 20"/>
          <p:cNvSpPr txBox="1">
            <a:spLocks noChangeArrowheads="1"/>
          </p:cNvSpPr>
          <p:nvPr/>
        </p:nvSpPr>
        <p:spPr bwMode="auto">
          <a:xfrm>
            <a:off x="6036321" y="3511649"/>
            <a:ext cx="1245973" cy="1736512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xtLst/>
        </p:spPr>
        <p:txBody>
          <a:bodyPr wrap="square" lIns="72000" rIns="72000">
            <a:noAutofit/>
          </a:bodyPr>
          <a:lstStyle>
            <a:defPPr>
              <a:defRPr lang="de-DE"/>
            </a:defPPr>
            <a:lvl1pPr eaLnBrk="1" hangingPunct="1">
              <a:spcBef>
                <a:spcPts val="0"/>
              </a:spcBef>
              <a:defRPr sz="1600">
                <a:solidFill>
                  <a:schemeClr val="bg1"/>
                </a:solidFill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de-CH" b="1" dirty="0" smtClean="0"/>
              <a:t>Fach-</a:t>
            </a:r>
          </a:p>
          <a:p>
            <a:r>
              <a:rPr lang="de-CH" b="1" dirty="0" smtClean="0"/>
              <a:t>Maturität</a:t>
            </a:r>
          </a:p>
          <a:p>
            <a:endParaRPr lang="de-CH" dirty="0" smtClean="0"/>
          </a:p>
          <a:p>
            <a:endParaRPr lang="de-CH" dirty="0"/>
          </a:p>
          <a:p>
            <a:r>
              <a:rPr lang="de-CH" dirty="0" smtClean="0"/>
              <a:t>FMS</a:t>
            </a:r>
          </a:p>
          <a:p>
            <a:r>
              <a:rPr lang="de-CH" sz="1400" dirty="0" smtClean="0">
                <a:solidFill>
                  <a:schemeClr val="tx1"/>
                </a:solidFill>
              </a:rPr>
              <a:t>Fachmittel-schule</a:t>
            </a:r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7313700" y="3511649"/>
            <a:ext cx="1240703" cy="1736512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xtLst/>
        </p:spPr>
        <p:txBody>
          <a:bodyPr wrap="square" lIns="72000" rIns="72000">
            <a:noAutofit/>
          </a:bodyPr>
          <a:lstStyle>
            <a:defPPr>
              <a:defRPr lang="de-DE"/>
            </a:defPPr>
            <a:lvl1pPr eaLnBrk="1" hangingPunct="1">
              <a:spcBef>
                <a:spcPts val="0"/>
              </a:spcBef>
              <a:defRPr sz="1600">
                <a:solidFill>
                  <a:schemeClr val="bg1"/>
                </a:solidFill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de-CH" b="1" dirty="0" smtClean="0"/>
              <a:t>Gymnasiale</a:t>
            </a:r>
            <a:endParaRPr lang="de-CH" b="1" dirty="0"/>
          </a:p>
          <a:p>
            <a:r>
              <a:rPr lang="de-CH" b="1" dirty="0" smtClean="0"/>
              <a:t>Maturität</a:t>
            </a:r>
          </a:p>
          <a:p>
            <a:endParaRPr lang="de-CH" dirty="0" smtClean="0"/>
          </a:p>
          <a:p>
            <a:endParaRPr lang="de-CH" dirty="0"/>
          </a:p>
          <a:p>
            <a:r>
              <a:rPr lang="de-CH" dirty="0" smtClean="0"/>
              <a:t>Gymnasien</a:t>
            </a:r>
            <a:endParaRPr lang="de-CH" dirty="0"/>
          </a:p>
          <a:p>
            <a:r>
              <a:rPr lang="de-CH" sz="1400" dirty="0" smtClean="0">
                <a:solidFill>
                  <a:schemeClr val="tx1"/>
                </a:solidFill>
              </a:rPr>
              <a:t>Kantonsschule Zug/</a:t>
            </a:r>
            <a:r>
              <a:rPr lang="de-CH" sz="1400" dirty="0" err="1" smtClean="0">
                <a:solidFill>
                  <a:schemeClr val="tx1"/>
                </a:solidFill>
              </a:rPr>
              <a:t>Menzingen</a:t>
            </a:r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711511" y="980728"/>
            <a:ext cx="3318644" cy="380579"/>
          </a:xfrm>
          <a:prstGeom prst="rect">
            <a:avLst/>
          </a:prstGeom>
          <a:solidFill>
            <a:schemeClr val="bg1">
              <a:lumMod val="75000"/>
              <a:alpha val="28000"/>
            </a:schemeClr>
          </a:solidFill>
          <a:ln>
            <a:noFill/>
          </a:ln>
          <a:extLst/>
        </p:spPr>
        <p:txBody>
          <a:bodyPr wrap="none" anchor="ctr">
            <a:noAutofit/>
          </a:bodyPr>
          <a:lstStyle>
            <a:lvl1pPr eaLnBrk="0" hangingPunct="0">
              <a:lnSpc>
                <a:spcPts val="2500"/>
              </a:lnSpc>
              <a:buFont typeface="Arial" charset="0"/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lnSpc>
                <a:spcPts val="2500"/>
              </a:lnSpc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lnSpc>
                <a:spcPts val="2000"/>
              </a:lnSpc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lnSpc>
                <a:spcPts val="1500"/>
              </a:lnSpc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lnSpc>
                <a:spcPts val="1500"/>
              </a:lnSpc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de-CH" altLang="de-DE" sz="1400" b="1" dirty="0" smtClean="0">
                <a:latin typeface="Arial Narrow" panose="020B0606020202030204" pitchFamily="34" charset="0"/>
              </a:rPr>
              <a:t>HÖHERE BERUFSBILDUNG</a:t>
            </a:r>
            <a:endParaRPr lang="de-CH" altLang="de-DE" sz="1400" b="1" dirty="0">
              <a:latin typeface="Arial Narrow" panose="020B0606020202030204" pitchFamily="34" charset="0"/>
            </a:endParaRPr>
          </a:p>
        </p:txBody>
      </p:sp>
      <p:sp>
        <p:nvSpPr>
          <p:cNvPr id="19" name="Rectangle 10"/>
          <p:cNvSpPr>
            <a:spLocks noChangeArrowheads="1"/>
          </p:cNvSpPr>
          <p:nvPr/>
        </p:nvSpPr>
        <p:spPr bwMode="auto">
          <a:xfrm>
            <a:off x="4201910" y="980729"/>
            <a:ext cx="4380632" cy="383430"/>
          </a:xfrm>
          <a:prstGeom prst="rect">
            <a:avLst/>
          </a:prstGeom>
          <a:solidFill>
            <a:schemeClr val="bg1">
              <a:lumMod val="75000"/>
              <a:alpha val="28000"/>
            </a:schemeClr>
          </a:solidFill>
          <a:ln>
            <a:noFill/>
          </a:ln>
          <a:extLst/>
        </p:spPr>
        <p:txBody>
          <a:bodyPr wrap="none" anchor="ctr">
            <a:noAutofit/>
          </a:bodyPr>
          <a:lstStyle/>
          <a:p>
            <a:pPr algn="ctr"/>
            <a:r>
              <a:rPr lang="de-CH" altLang="de-DE" sz="1400" b="1" dirty="0">
                <a:latin typeface="Arial Narrow" panose="020B0606020202030204" pitchFamily="34" charset="0"/>
              </a:rPr>
              <a:t>HOCHSCHULSTUFE</a:t>
            </a:r>
          </a:p>
        </p:txBody>
      </p:sp>
      <p:sp>
        <p:nvSpPr>
          <p:cNvPr id="48" name="Text Box 36"/>
          <p:cNvSpPr txBox="1">
            <a:spLocks noChangeArrowheads="1"/>
          </p:cNvSpPr>
          <p:nvPr/>
        </p:nvSpPr>
        <p:spPr bwMode="auto">
          <a:xfrm>
            <a:off x="4475558" y="3526129"/>
            <a:ext cx="1448265" cy="569788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solidFill>
              <a:schemeClr val="bg1"/>
            </a:solidFill>
          </a:ln>
          <a:extLst/>
        </p:spPr>
        <p:txBody>
          <a:bodyPr wrap="square" lIns="72000" rIns="72000">
            <a:noAutofit/>
          </a:bodyPr>
          <a:lstStyle>
            <a:defPPr>
              <a:defRPr lang="de-DE"/>
            </a:defPPr>
            <a:lvl1pPr eaLnBrk="1" hangingPunct="1">
              <a:spcBef>
                <a:spcPts val="0"/>
              </a:spcBef>
              <a:defRPr sz="1600">
                <a:solidFill>
                  <a:schemeClr val="bg1"/>
                </a:solidFill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de-CH" sz="1500" b="1" dirty="0" smtClean="0"/>
              <a:t>Berufsmaturität </a:t>
            </a:r>
            <a:endParaRPr lang="de-CH" sz="1500" b="1" dirty="0"/>
          </a:p>
          <a:p>
            <a:r>
              <a:rPr lang="de-CH" sz="1500" b="1" dirty="0" smtClean="0"/>
              <a:t>BM 1</a:t>
            </a:r>
            <a:endParaRPr lang="de-CH" sz="1500" b="1" dirty="0"/>
          </a:p>
        </p:txBody>
      </p:sp>
      <p:sp>
        <p:nvSpPr>
          <p:cNvPr id="121" name="Text Box 20"/>
          <p:cNvSpPr txBox="1">
            <a:spLocks noChangeArrowheads="1"/>
          </p:cNvSpPr>
          <p:nvPr/>
        </p:nvSpPr>
        <p:spPr bwMode="auto">
          <a:xfrm>
            <a:off x="711511" y="1367558"/>
            <a:ext cx="3318644" cy="1436095"/>
          </a:xfrm>
          <a:prstGeom prst="rect">
            <a:avLst/>
          </a:prstGeom>
          <a:solidFill>
            <a:srgbClr val="B2B2B2"/>
          </a:solidFill>
          <a:ln>
            <a:noFill/>
          </a:ln>
          <a:extLst/>
        </p:spPr>
        <p:txBody>
          <a:bodyPr wrap="square" lIns="72000" rIns="72000">
            <a:noAutofit/>
          </a:bodyPr>
          <a:lstStyle>
            <a:defPPr>
              <a:defRPr lang="de-DE"/>
            </a:defPPr>
            <a:lvl1pPr eaLnBrk="1" hangingPunct="1">
              <a:spcBef>
                <a:spcPts val="0"/>
              </a:spcBef>
              <a:defRPr sz="1600">
                <a:solidFill>
                  <a:schemeClr val="bg1"/>
                </a:solidFill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marL="177800" indent="-177800">
              <a:buFont typeface="Arial" panose="020B0604020202020204" pitchFamily="34" charset="0"/>
              <a:buChar char="•"/>
            </a:pPr>
            <a:r>
              <a:rPr lang="de-CH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Höhere Fachschulen </a:t>
            </a:r>
            <a:r>
              <a:rPr lang="de-CH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de-CH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de-CH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Diplom HF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de-CH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Höhere Fachprüfungen </a:t>
            </a:r>
            <a:r>
              <a:rPr lang="de-CH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de-CH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de-CH" sz="1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Eidg</a:t>
            </a:r>
            <a:r>
              <a:rPr lang="de-CH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Fachausweis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de-CH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Berufsprüfung</a:t>
            </a:r>
            <a:r>
              <a:rPr lang="de-CH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de-CH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de-CH" sz="1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Eidg</a:t>
            </a:r>
            <a:r>
              <a:rPr lang="de-CH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Diplom</a:t>
            </a:r>
            <a:endParaRPr lang="de-CH" sz="1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25" name="Text Box 20"/>
          <p:cNvSpPr txBox="1">
            <a:spLocks noChangeArrowheads="1"/>
          </p:cNvSpPr>
          <p:nvPr/>
        </p:nvSpPr>
        <p:spPr bwMode="auto">
          <a:xfrm>
            <a:off x="4201910" y="1360864"/>
            <a:ext cx="4370582" cy="1436095"/>
          </a:xfrm>
          <a:prstGeom prst="rect">
            <a:avLst/>
          </a:prstGeom>
          <a:solidFill>
            <a:srgbClr val="B2B2B2"/>
          </a:solidFill>
          <a:ln>
            <a:noFill/>
          </a:ln>
          <a:extLst/>
        </p:spPr>
        <p:txBody>
          <a:bodyPr wrap="square" lIns="72000" rIns="72000">
            <a:noAutofit/>
          </a:bodyPr>
          <a:lstStyle>
            <a:defPPr>
              <a:defRPr lang="de-DE"/>
            </a:defPPr>
            <a:lvl1pPr marL="177800" indent="-17780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 sz="1400"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de-CH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Fachhochschulen - Bachelor und Master </a:t>
            </a:r>
          </a:p>
          <a:p>
            <a:pPr>
              <a:buNone/>
            </a:pPr>
            <a:r>
              <a:rPr lang="de-CH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</a:t>
            </a:r>
            <a:r>
              <a:rPr lang="de-CH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angewandte </a:t>
            </a:r>
            <a:r>
              <a:rPr lang="de-CH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Forschung</a:t>
            </a:r>
          </a:p>
          <a:p>
            <a:r>
              <a:rPr lang="de-CH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Universitäten/ ETH - Bachelor, Master und </a:t>
            </a:r>
            <a:r>
              <a:rPr lang="de-CH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PhD</a:t>
            </a:r>
            <a:r>
              <a:rPr lang="de-CH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/Doktorat</a:t>
            </a:r>
          </a:p>
          <a:p>
            <a:pPr>
              <a:buNone/>
            </a:pPr>
            <a:r>
              <a:rPr lang="de-CH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	</a:t>
            </a:r>
            <a:r>
              <a:rPr lang="de-CH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Grundlagenforschung</a:t>
            </a:r>
            <a:endParaRPr lang="de-CH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de-CH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Pädagogische Hochschulen - Bachelor und </a:t>
            </a:r>
            <a:r>
              <a:rPr lang="de-CH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Master</a:t>
            </a:r>
          </a:p>
          <a:p>
            <a:pPr>
              <a:buNone/>
            </a:pPr>
            <a:r>
              <a:rPr lang="de-CH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</a:t>
            </a:r>
            <a:r>
              <a:rPr lang="de-CH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Lehrerausbildung</a:t>
            </a:r>
            <a:endParaRPr lang="de-CH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29" name="Gerade Verbindung mit Pfeil 28"/>
          <p:cNvCxnSpPr/>
          <p:nvPr/>
        </p:nvCxnSpPr>
        <p:spPr>
          <a:xfrm flipV="1">
            <a:off x="5724128" y="2803654"/>
            <a:ext cx="0" cy="680862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/>
          <p:nvPr/>
        </p:nvCxnSpPr>
        <p:spPr>
          <a:xfrm flipV="1">
            <a:off x="6659307" y="2803654"/>
            <a:ext cx="0" cy="680861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/>
          <p:cNvCxnSpPr/>
          <p:nvPr/>
        </p:nvCxnSpPr>
        <p:spPr>
          <a:xfrm flipV="1">
            <a:off x="7934051" y="2803654"/>
            <a:ext cx="0" cy="68086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/>
          <p:nvPr/>
        </p:nvCxnSpPr>
        <p:spPr>
          <a:xfrm>
            <a:off x="2267744" y="4372839"/>
            <a:ext cx="432048" cy="2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/>
          <p:cNvCxnSpPr/>
          <p:nvPr/>
        </p:nvCxnSpPr>
        <p:spPr>
          <a:xfrm flipV="1">
            <a:off x="2699792" y="2803654"/>
            <a:ext cx="0" cy="680859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40"/>
          <p:cNvCxnSpPr/>
          <p:nvPr/>
        </p:nvCxnSpPr>
        <p:spPr>
          <a:xfrm flipH="1">
            <a:off x="3851920" y="1268760"/>
            <a:ext cx="490636" cy="0"/>
          </a:xfrm>
          <a:prstGeom prst="straightConnector1">
            <a:avLst/>
          </a:prstGeom>
          <a:ln w="31750">
            <a:solidFill>
              <a:srgbClr val="006FB5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/>
          <p:cNvCxnSpPr/>
          <p:nvPr/>
        </p:nvCxnSpPr>
        <p:spPr>
          <a:xfrm flipV="1">
            <a:off x="4788024" y="2803654"/>
            <a:ext cx="0" cy="305597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3"/>
          <p:cNvCxnSpPr/>
          <p:nvPr/>
        </p:nvCxnSpPr>
        <p:spPr>
          <a:xfrm>
            <a:off x="323528" y="352612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0240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79" grpId="0" animBg="1"/>
      <p:bldP spid="14" grpId="0" animBg="1"/>
      <p:bldP spid="3" grpId="0" animBg="1"/>
      <p:bldP spid="5" grpId="0" animBg="1"/>
      <p:bldP spid="6" grpId="0" animBg="1"/>
      <p:bldP spid="8" grpId="0" animBg="1"/>
      <p:bldP spid="9" grpId="0" animBg="1"/>
      <p:bldP spid="7" grpId="0" animBg="1"/>
      <p:bldP spid="12" grpId="0" animBg="1"/>
      <p:bldP spid="15" grpId="0" animBg="1"/>
      <p:bldP spid="17" grpId="0" animBg="1"/>
      <p:bldP spid="18" grpId="0" animBg="1"/>
      <p:bldP spid="19" grpId="0" animBg="1"/>
      <p:bldP spid="48" grpId="0" animBg="1"/>
      <p:bldP spid="121" grpId="0" animBg="1"/>
      <p:bldP spid="125" grpId="0" animBg="1"/>
    </p:bldLst>
  </p:timing>
</p:sld>
</file>

<file path=ppt/theme/theme1.xml><?xml version="1.0" encoding="utf-8"?>
<a:theme xmlns:a="http://schemas.openxmlformats.org/drawingml/2006/main" name="KtZug_v2_klein">
  <a:themeElements>
    <a:clrScheme name="KtZug_v2_klein 1">
      <a:dk1>
        <a:srgbClr val="000000"/>
      </a:dk1>
      <a:lt1>
        <a:srgbClr val="FFFFFF"/>
      </a:lt1>
      <a:dk2>
        <a:srgbClr val="000000"/>
      </a:dk2>
      <a:lt2>
        <a:srgbClr val="C3375A"/>
      </a:lt2>
      <a:accent1>
        <a:srgbClr val="006FB5"/>
      </a:accent1>
      <a:accent2>
        <a:srgbClr val="EBD21E"/>
      </a:accent2>
      <a:accent3>
        <a:srgbClr val="FFFFFF"/>
      </a:accent3>
      <a:accent4>
        <a:srgbClr val="000000"/>
      </a:accent4>
      <a:accent5>
        <a:srgbClr val="AABBD7"/>
      </a:accent5>
      <a:accent6>
        <a:srgbClr val="D5BE1A"/>
      </a:accent6>
      <a:hlink>
        <a:srgbClr val="AACE4D"/>
      </a:hlink>
      <a:folHlink>
        <a:srgbClr val="2D9B6E"/>
      </a:folHlink>
    </a:clrScheme>
    <a:fontScheme name="KtZug_v2_klei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tZug_v2_klein 1">
        <a:dk1>
          <a:srgbClr val="000000"/>
        </a:dk1>
        <a:lt1>
          <a:srgbClr val="FFFFFF"/>
        </a:lt1>
        <a:dk2>
          <a:srgbClr val="000000"/>
        </a:dk2>
        <a:lt2>
          <a:srgbClr val="C3375A"/>
        </a:lt2>
        <a:accent1>
          <a:srgbClr val="006FB5"/>
        </a:accent1>
        <a:accent2>
          <a:srgbClr val="EBD21E"/>
        </a:accent2>
        <a:accent3>
          <a:srgbClr val="FFFFFF"/>
        </a:accent3>
        <a:accent4>
          <a:srgbClr val="000000"/>
        </a:accent4>
        <a:accent5>
          <a:srgbClr val="AABBD7"/>
        </a:accent5>
        <a:accent6>
          <a:srgbClr val="D5BE1A"/>
        </a:accent6>
        <a:hlink>
          <a:srgbClr val="AACE4D"/>
        </a:hlink>
        <a:folHlink>
          <a:srgbClr val="2D9B6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KtZug_v2_klein</Template>
  <TotalTime>0</TotalTime>
  <Words>60</Words>
  <Application>Microsoft Office PowerPoint</Application>
  <PresentationFormat>Bildschirmpräsentation (4:3)</PresentationFormat>
  <Paragraphs>51</Paragraphs>
  <Slides>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KtZug_v2_klein</vt:lpstr>
      <vt:lpstr>PowerPoint-Präsentation</vt:lpstr>
    </vt:vector>
  </TitlesOfParts>
  <Company>Kanton Zug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Vorlage klein nach kantonalem Erscheinungsbild</dc:title>
  <dc:creator>Cornelia Bänninger</dc:creator>
  <cp:lastModifiedBy>Cornelia Bänninger</cp:lastModifiedBy>
  <cp:revision>355</cp:revision>
  <cp:lastPrinted>2019-01-15T14:05:08Z</cp:lastPrinted>
  <dcterms:created xsi:type="dcterms:W3CDTF">2009-01-28T12:44:58Z</dcterms:created>
  <dcterms:modified xsi:type="dcterms:W3CDTF">2019-04-01T14:27:13Z</dcterms:modified>
</cp:coreProperties>
</file>